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87" d="100"/>
          <a:sy n="87" d="100"/>
        </p:scale>
        <p:origin x="14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78F42E2-7D80-42EF-84AC-9D9EE3644AE0}" type="datetimeFigureOut">
              <a:rPr lang="pt-BR" smtClean="0"/>
              <a:t>03/10/2013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6650A6-0E85-4C8A-AD10-2227F285FB22}" type="slidenum">
              <a:rPr lang="pt-BR" smtClean="0"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256585"/>
          </a:xfrm>
        </p:spPr>
        <p:txBody>
          <a:bodyPr>
            <a:normAutofit/>
          </a:bodyPr>
          <a:lstStyle/>
          <a:p>
            <a:r>
              <a:rPr lang="pt-BR" sz="1100" b="1" dirty="0" smtClean="0">
                <a:solidFill>
                  <a:schemeClr val="tx1"/>
                </a:solidFill>
              </a:rPr>
              <a:t>ESTADO </a:t>
            </a:r>
            <a:r>
              <a:rPr lang="pt-BR" sz="1100" b="1" dirty="0">
                <a:solidFill>
                  <a:schemeClr val="tx1"/>
                </a:solidFill>
              </a:rPr>
              <a:t>DO PARÁ</a:t>
            </a:r>
            <a:r>
              <a:rPr lang="pt-BR" sz="1100" dirty="0">
                <a:solidFill>
                  <a:schemeClr val="tx1"/>
                </a:solidFill>
              </a:rPr>
              <a:t/>
            </a:r>
            <a:br>
              <a:rPr lang="pt-BR" sz="1100" dirty="0">
                <a:solidFill>
                  <a:schemeClr val="tx1"/>
                </a:solidFill>
              </a:rPr>
            </a:br>
            <a:r>
              <a:rPr lang="pt-BR" sz="1100" b="1" dirty="0">
                <a:solidFill>
                  <a:schemeClr val="tx1"/>
                </a:solidFill>
              </a:rPr>
              <a:t>M I N I S T É R I O P Ú B L I C O</a:t>
            </a:r>
            <a:br>
              <a:rPr lang="pt-BR" sz="1100" b="1" dirty="0">
                <a:solidFill>
                  <a:schemeClr val="tx1"/>
                </a:solidFill>
              </a:rPr>
            </a:br>
            <a:r>
              <a:rPr lang="pt-BR" sz="1100" b="1" dirty="0">
                <a:solidFill>
                  <a:schemeClr val="tx1"/>
                </a:solidFill>
              </a:rPr>
              <a:t>CENTRO DE APOIO OPERACIONAL DA INFÂNCIA E DA </a:t>
            </a:r>
            <a:r>
              <a:rPr lang="pt-BR" sz="1100" b="1" dirty="0" smtClean="0">
                <a:solidFill>
                  <a:schemeClr val="tx1"/>
                </a:solidFill>
              </a:rPr>
              <a:t>JUVENTUDE</a:t>
            </a:r>
            <a:r>
              <a:rPr lang="pt-BR" sz="1100" b="1" dirty="0" smtClean="0"/>
              <a:t/>
            </a:r>
            <a:br>
              <a:rPr lang="pt-BR" sz="1100" b="1" dirty="0" smtClean="0"/>
            </a:br>
            <a:r>
              <a:rPr lang="pt-BR" sz="1100" b="1" dirty="0"/>
              <a:t/>
            </a:r>
            <a:br>
              <a:rPr lang="pt-BR" sz="1100" b="1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>
                <a:solidFill>
                  <a:schemeClr val="tx1"/>
                </a:solidFill>
              </a:rPr>
              <a:t>FUNDO DE FINANCIAMENTO PARA INFÂNCIA E ADOLESCÊNCIA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(FIA)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052736"/>
            <a:ext cx="5715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I – FUNDO DE FINANCIAMENTO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ART. 71, Lei nº 4.320/64:</a:t>
            </a:r>
          </a:p>
          <a:p>
            <a:pPr algn="just">
              <a:buNone/>
            </a:pPr>
            <a:r>
              <a:rPr lang="pt-BR" dirty="0" smtClean="0"/>
              <a:t>    “constitui fundo especial o produto de receitas que por lei se vinculam à realização de determinados objetivos ou serviços, facultada a adoção de normas peculiares  de aplicação”.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II – </a:t>
            </a:r>
            <a:r>
              <a:rPr lang="pt-BR" sz="2700" dirty="0" smtClean="0">
                <a:solidFill>
                  <a:schemeClr val="tx1"/>
                </a:solidFill>
              </a:rPr>
              <a:t>FUNDO DE FINANCIAMENTO PARA INFÂNCIA E ADOLESCÊNCIA</a:t>
            </a:r>
            <a:endParaRPr lang="pt-BR" sz="27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Está previsto no art. 88, IV do ECA:</a:t>
            </a:r>
          </a:p>
          <a:p>
            <a:pPr algn="just">
              <a:buNone/>
            </a:pPr>
            <a:r>
              <a:rPr lang="pt-BR" dirty="0" smtClean="0"/>
              <a:t>	</a:t>
            </a:r>
            <a:r>
              <a:rPr lang="pt-BR" sz="2600" i="1" dirty="0" smtClean="0"/>
              <a:t>“Art. 88 ECA. São diretrizes da política de atendimento:</a:t>
            </a:r>
          </a:p>
          <a:p>
            <a:pPr algn="just">
              <a:buNone/>
            </a:pPr>
            <a:r>
              <a:rPr lang="pt-BR" sz="2600" i="1" dirty="0" smtClean="0"/>
              <a:t>	(...)</a:t>
            </a:r>
          </a:p>
          <a:p>
            <a:pPr algn="just">
              <a:buNone/>
            </a:pPr>
            <a:r>
              <a:rPr lang="pt-BR" sz="2600" i="1" dirty="0" smtClean="0"/>
              <a:t> 	IV - manutenção de fundos nacional, estaduais e municipais vinculados aos respectivos conselhos dos direitos da criança e do adolescente;”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 Trata-se de um fundo criado para uma destinação específica, qual seja a promoção de ações que visam à proteção dos direitos da criança e do adolescente, possui natureza especial e está sujeito ao controle do órgão a que está vinculado e ao Tribunal de Contas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III – Criação do FIA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pt-BR" dirty="0" smtClean="0"/>
          </a:p>
          <a:p>
            <a:r>
              <a:rPr lang="pt-BR" dirty="0" smtClean="0"/>
              <a:t>Formulação de projeto de lei municipal pelo Conselho Municipal dos Direitos da Criança e do Adolescente (CMDCA);</a:t>
            </a:r>
          </a:p>
          <a:p>
            <a:r>
              <a:rPr lang="pt-BR" dirty="0" smtClean="0"/>
              <a:t>Aprovação da Lei na Câmara Municipal;</a:t>
            </a:r>
          </a:p>
          <a:p>
            <a:r>
              <a:rPr lang="pt-BR" dirty="0" smtClean="0"/>
              <a:t>Regulamentação do FIA por decreto;</a:t>
            </a:r>
          </a:p>
          <a:p>
            <a:r>
              <a:rPr lang="pt-BR" dirty="0" smtClean="0"/>
              <a:t>Inscrição do FIA no Cadastro Nacional de Pessoas Jurídicas (CNPJ), filiado ao CNPJ do Município;</a:t>
            </a:r>
          </a:p>
          <a:p>
            <a:r>
              <a:rPr lang="pt-BR" dirty="0" smtClean="0"/>
              <a:t>Abertura de conta bancária, seja ela específica ou não.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IV – FONTES DE RECEITA DO FIA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Previstas no ECA, tais como as multas decorrentes de infrações estipuladas nos </a:t>
            </a:r>
            <a:r>
              <a:rPr lang="pt-BR" dirty="0" err="1" smtClean="0"/>
              <a:t>arts</a:t>
            </a:r>
            <a:r>
              <a:rPr lang="pt-BR" dirty="0" smtClean="0"/>
              <a:t>. 245-258 e multas impostas em </a:t>
            </a:r>
            <a:r>
              <a:rPr lang="pt-BR" dirty="0" smtClean="0"/>
              <a:t>sede </a:t>
            </a:r>
            <a:r>
              <a:rPr lang="pt-BR" dirty="0" smtClean="0"/>
              <a:t>ação civil pública;</a:t>
            </a:r>
          </a:p>
          <a:p>
            <a:r>
              <a:rPr lang="pt-BR" dirty="0" smtClean="0"/>
              <a:t>Doações;</a:t>
            </a:r>
          </a:p>
          <a:p>
            <a:r>
              <a:rPr lang="pt-BR" dirty="0" smtClean="0"/>
              <a:t>Outras expressamente previstas na própria Lei Municipal que estabelece a criação do FIA.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/>
          </a:bodyPr>
          <a:lstStyle/>
          <a:p>
            <a:r>
              <a:rPr lang="pt-BR" sz="2800" dirty="0" smtClean="0">
                <a:solidFill>
                  <a:schemeClr val="tx1"/>
                </a:solidFill>
              </a:rPr>
              <a:t>V- DESTINAÇÃO DOS RECURSOS DO FIA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t-BR" dirty="0" smtClean="0"/>
              <a:t>A destinação dos recursos do FIA deve obedecer  obrigatoriamente  ao  princípio  da prioridade  absoluta  à  criança  e  ao  adolescente,  preconizado  pelo  caput  do  art.  227  da Constituição Federal, devendo ser utilizadas de maneira transparente, criteriosa e impessoal.</a:t>
            </a:r>
          </a:p>
          <a:p>
            <a:pPr algn="just"/>
            <a:r>
              <a:rPr lang="pt-BR" dirty="0" smtClean="0"/>
              <a:t>Os recursos do FIA devem ser destinados para o financiamento de programas, projetos e ações voltados para a promoção e a defesa dos direitos da criança e do adolescente e suas respectivas famílias, escolhidos pelo Conselho Municipal de Direitos da Infância e Adolescência, de acordo com as necessidades de cada município, tendo por base os princípios administrativos da legalidade, impessoalidade, moralidade, publicidade e eficiência.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dirty="0" smtClean="0">
                <a:solidFill>
                  <a:schemeClr val="tx1"/>
                </a:solidFill>
              </a:rPr>
              <a:t>V- DESTINAÇÃO DOS RECURSOS DO FIA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O FIA </a:t>
            </a:r>
            <a:r>
              <a:rPr lang="pt-BR" b="1" dirty="0" smtClean="0"/>
              <a:t>NÃO</a:t>
            </a:r>
            <a:r>
              <a:rPr lang="pt-BR" dirty="0" smtClean="0"/>
              <a:t> deve custear:</a:t>
            </a:r>
          </a:p>
          <a:p>
            <a:pPr lvl="0">
              <a:buNone/>
            </a:pPr>
            <a:r>
              <a:rPr lang="pt-BR" dirty="0" smtClean="0"/>
              <a:t>a) Manutenção de órgãos públicos encarregados da proteção e atendimento de crianças e adolescentes (como o conselho tutelar);</a:t>
            </a:r>
          </a:p>
          <a:p>
            <a:pPr lvl="0">
              <a:buNone/>
            </a:pPr>
            <a:r>
              <a:rPr lang="pt-BR" dirty="0" smtClean="0"/>
              <a:t>b) Manutenção de entidades não governamentais, salvo na aprovação de projetos que estipulem tal gasto pelo CMDCA;</a:t>
            </a:r>
          </a:p>
          <a:p>
            <a:pPr lvl="0">
              <a:buNone/>
            </a:pPr>
            <a:r>
              <a:rPr lang="pt-BR" dirty="0" smtClean="0"/>
              <a:t>c) As políticas básicas a cargo do Poder Público – tais como saúde, educação, habitação e etc. – em razão de que o Fundo Especial se destina para programas específicos de atendimento a crianças, adolescentes e suas respectivas famílias;</a:t>
            </a:r>
          </a:p>
          <a:p>
            <a:pPr lvl="0">
              <a:buNone/>
            </a:pPr>
            <a:r>
              <a:rPr lang="pt-BR" dirty="0" smtClean="0"/>
              <a:t>d) Compra de material permanente, material de consumo ou combustível, mesmo que para o Conselho Municipal dos Direitos da Criança e do Adolescente;</a:t>
            </a:r>
          </a:p>
          <a:p>
            <a:pPr lvl="0">
              <a:buNone/>
            </a:pPr>
            <a:r>
              <a:rPr lang="pt-BR" dirty="0" smtClean="0"/>
              <a:t>e) Compra de medicamentos, óculos, próteses ou outros meios necessários ao tratamento ou reabilitação de crianças e adolescentes. Tais aquisições constituem competência de política básica de saúde e, como tal, deve ser prevista no orçamento do órgão público responsável.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</TotalTime>
  <Words>472</Words>
  <Application>Microsoft Office PowerPoint</Application>
  <PresentationFormat>Apresentação na tela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Georgia</vt:lpstr>
      <vt:lpstr>Wingdings</vt:lpstr>
      <vt:lpstr>Wingdings 2</vt:lpstr>
      <vt:lpstr>Cívico</vt:lpstr>
      <vt:lpstr>ESTADO DO PARÁ M I N I S T É R I O P Ú B L I C O CENTRO DE APOIO OPERACIONAL DA INFÂNCIA E DA JUVENTUDE   FUNDO DE FINANCIAMENTO PARA INFÂNCIA E ADOLESCÊNCIA (FIA)</vt:lpstr>
      <vt:lpstr>I – FUNDO DE FINANCIAMENTO</vt:lpstr>
      <vt:lpstr>II – FUNDO DE FINANCIAMENTO PARA INFÂNCIA E ADOLESCÊNCIA</vt:lpstr>
      <vt:lpstr>III – Criação do FIA</vt:lpstr>
      <vt:lpstr>IV – FONTES DE RECEITA DO FIA</vt:lpstr>
      <vt:lpstr>V- DESTINAÇÃO DOS RECURSOS DO FIA</vt:lpstr>
      <vt:lpstr>V- DESTINAÇÃO DOS RECURSOS DO FIA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ESTADO DO PARÁ M I N I S T É R I O P Ú B L I C O CENTRO DE APOIO OPERACIONAL DA INFÂNCIA E DA JUVENTUDE   FUNDO DE FINANCIAMENTO PARA INFÂNCIA E ADOLESCÊNCIA (FIA)</dc:title>
  <dc:creator>yasmincarvalho</dc:creator>
  <cp:lastModifiedBy>MONICA REI MOREIRA FREIRE</cp:lastModifiedBy>
  <cp:revision>29</cp:revision>
  <dcterms:created xsi:type="dcterms:W3CDTF">2013-09-23T15:24:59Z</dcterms:created>
  <dcterms:modified xsi:type="dcterms:W3CDTF">2013-10-03T17:01:06Z</dcterms:modified>
</cp:coreProperties>
</file>